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9" r:id="rId2"/>
    <p:sldId id="260" r:id="rId3"/>
    <p:sldId id="256" r:id="rId4"/>
    <p:sldId id="308" r:id="rId5"/>
    <p:sldId id="257" r:id="rId6"/>
    <p:sldId id="310" r:id="rId7"/>
    <p:sldId id="258" r:id="rId8"/>
    <p:sldId id="259" r:id="rId9"/>
    <p:sldId id="306" r:id="rId10"/>
    <p:sldId id="30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124" d="100"/>
          <a:sy n="124" d="100"/>
        </p:scale>
        <p:origin x="54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E35CE-8D1E-CE48-A49C-07D2DEA4A7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2E27FC6-A694-1E48-92AA-BAAC9691F1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37D56D8-B133-0941-AD85-B22F6A4A6F87}"/>
              </a:ext>
            </a:extLst>
          </p:cNvPr>
          <p:cNvSpPr>
            <a:spLocks noGrp="1"/>
          </p:cNvSpPr>
          <p:nvPr>
            <p:ph type="dt" sz="half" idx="10"/>
          </p:nvPr>
        </p:nvSpPr>
        <p:spPr/>
        <p:txBody>
          <a:bodyPr/>
          <a:lstStyle/>
          <a:p>
            <a:fld id="{7FFD277A-B8FC-DC4A-A42B-8F26651D2A30}" type="datetimeFigureOut">
              <a:rPr lang="en-US" smtClean="0"/>
              <a:t>7/31/21</a:t>
            </a:fld>
            <a:endParaRPr lang="en-US"/>
          </a:p>
        </p:txBody>
      </p:sp>
      <p:sp>
        <p:nvSpPr>
          <p:cNvPr id="5" name="Footer Placeholder 4">
            <a:extLst>
              <a:ext uri="{FF2B5EF4-FFF2-40B4-BE49-F238E27FC236}">
                <a16:creationId xmlns:a16="http://schemas.microsoft.com/office/drawing/2014/main" id="{FD8653C9-1A67-1F4B-982E-377966E22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FC0EA-B815-F445-B7C5-73BD88777326}"/>
              </a:ext>
            </a:extLst>
          </p:cNvPr>
          <p:cNvSpPr>
            <a:spLocks noGrp="1"/>
          </p:cNvSpPr>
          <p:nvPr>
            <p:ph type="sldNum" sz="quarter" idx="12"/>
          </p:nvPr>
        </p:nvSpPr>
        <p:spPr/>
        <p:txBody>
          <a:bodyPr/>
          <a:lstStyle/>
          <a:p>
            <a:fld id="{0BB17E54-6174-FE4A-A51C-6BDFCC1B583F}" type="slidenum">
              <a:rPr lang="en-US" smtClean="0"/>
              <a:t>‹#›</a:t>
            </a:fld>
            <a:endParaRPr lang="en-US"/>
          </a:p>
        </p:txBody>
      </p:sp>
    </p:spTree>
    <p:extLst>
      <p:ext uri="{BB962C8B-B14F-4D97-AF65-F5344CB8AC3E}">
        <p14:creationId xmlns:p14="http://schemas.microsoft.com/office/powerpoint/2010/main" val="189385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B89B-5890-8A42-B806-53FC40AC3B6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062475F-D0B0-454E-9466-8C09D5CD01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08D8F6-0E02-3C4A-B59D-E1680123C157}"/>
              </a:ext>
            </a:extLst>
          </p:cNvPr>
          <p:cNvSpPr>
            <a:spLocks noGrp="1"/>
          </p:cNvSpPr>
          <p:nvPr>
            <p:ph type="dt" sz="half" idx="10"/>
          </p:nvPr>
        </p:nvSpPr>
        <p:spPr/>
        <p:txBody>
          <a:bodyPr/>
          <a:lstStyle/>
          <a:p>
            <a:fld id="{7FFD277A-B8FC-DC4A-A42B-8F26651D2A30}" type="datetimeFigureOut">
              <a:rPr lang="en-US" smtClean="0"/>
              <a:t>7/31/21</a:t>
            </a:fld>
            <a:endParaRPr lang="en-US"/>
          </a:p>
        </p:txBody>
      </p:sp>
      <p:sp>
        <p:nvSpPr>
          <p:cNvPr id="5" name="Footer Placeholder 4">
            <a:extLst>
              <a:ext uri="{FF2B5EF4-FFF2-40B4-BE49-F238E27FC236}">
                <a16:creationId xmlns:a16="http://schemas.microsoft.com/office/drawing/2014/main" id="{11818CD9-7486-884D-A998-150BFA615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A54E4-D144-1D4C-995F-0C28731A4E68}"/>
              </a:ext>
            </a:extLst>
          </p:cNvPr>
          <p:cNvSpPr>
            <a:spLocks noGrp="1"/>
          </p:cNvSpPr>
          <p:nvPr>
            <p:ph type="sldNum" sz="quarter" idx="12"/>
          </p:nvPr>
        </p:nvSpPr>
        <p:spPr/>
        <p:txBody>
          <a:bodyPr/>
          <a:lstStyle/>
          <a:p>
            <a:fld id="{0BB17E54-6174-FE4A-A51C-6BDFCC1B583F}" type="slidenum">
              <a:rPr lang="en-US" smtClean="0"/>
              <a:t>‹#›</a:t>
            </a:fld>
            <a:endParaRPr lang="en-US"/>
          </a:p>
        </p:txBody>
      </p:sp>
    </p:spTree>
    <p:extLst>
      <p:ext uri="{BB962C8B-B14F-4D97-AF65-F5344CB8AC3E}">
        <p14:creationId xmlns:p14="http://schemas.microsoft.com/office/powerpoint/2010/main" val="394393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ED5980-1398-7144-9776-FC3F1E7EEC1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937C0F5-A70E-A745-97BF-46C52F16639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0F76B0-E459-0742-9EDA-AFE968C89F40}"/>
              </a:ext>
            </a:extLst>
          </p:cNvPr>
          <p:cNvSpPr>
            <a:spLocks noGrp="1"/>
          </p:cNvSpPr>
          <p:nvPr>
            <p:ph type="dt" sz="half" idx="10"/>
          </p:nvPr>
        </p:nvSpPr>
        <p:spPr/>
        <p:txBody>
          <a:bodyPr/>
          <a:lstStyle/>
          <a:p>
            <a:fld id="{7FFD277A-B8FC-DC4A-A42B-8F26651D2A30}" type="datetimeFigureOut">
              <a:rPr lang="en-US" smtClean="0"/>
              <a:t>7/31/21</a:t>
            </a:fld>
            <a:endParaRPr lang="en-US"/>
          </a:p>
        </p:txBody>
      </p:sp>
      <p:sp>
        <p:nvSpPr>
          <p:cNvPr id="5" name="Footer Placeholder 4">
            <a:extLst>
              <a:ext uri="{FF2B5EF4-FFF2-40B4-BE49-F238E27FC236}">
                <a16:creationId xmlns:a16="http://schemas.microsoft.com/office/drawing/2014/main" id="{6B9883FD-C268-E84A-A461-9C3B05FCD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BFDCA-3C8B-9446-8B34-ACAFDFC69EA3}"/>
              </a:ext>
            </a:extLst>
          </p:cNvPr>
          <p:cNvSpPr>
            <a:spLocks noGrp="1"/>
          </p:cNvSpPr>
          <p:nvPr>
            <p:ph type="sldNum" sz="quarter" idx="12"/>
          </p:nvPr>
        </p:nvSpPr>
        <p:spPr/>
        <p:txBody>
          <a:bodyPr/>
          <a:lstStyle/>
          <a:p>
            <a:fld id="{0BB17E54-6174-FE4A-A51C-6BDFCC1B583F}" type="slidenum">
              <a:rPr lang="en-US" smtClean="0"/>
              <a:t>‹#›</a:t>
            </a:fld>
            <a:endParaRPr lang="en-US"/>
          </a:p>
        </p:txBody>
      </p:sp>
    </p:spTree>
    <p:extLst>
      <p:ext uri="{BB962C8B-B14F-4D97-AF65-F5344CB8AC3E}">
        <p14:creationId xmlns:p14="http://schemas.microsoft.com/office/powerpoint/2010/main" val="329394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5B20E-22C1-2F4C-8298-CFF65322BEB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F4F2197-DA57-F349-9237-52D89258337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B64552-64FC-3347-A6C8-A122A003F508}"/>
              </a:ext>
            </a:extLst>
          </p:cNvPr>
          <p:cNvSpPr>
            <a:spLocks noGrp="1"/>
          </p:cNvSpPr>
          <p:nvPr>
            <p:ph type="dt" sz="half" idx="10"/>
          </p:nvPr>
        </p:nvSpPr>
        <p:spPr/>
        <p:txBody>
          <a:bodyPr/>
          <a:lstStyle/>
          <a:p>
            <a:fld id="{7FFD277A-B8FC-DC4A-A42B-8F26651D2A30}" type="datetimeFigureOut">
              <a:rPr lang="en-US" smtClean="0"/>
              <a:t>7/31/21</a:t>
            </a:fld>
            <a:endParaRPr lang="en-US"/>
          </a:p>
        </p:txBody>
      </p:sp>
      <p:sp>
        <p:nvSpPr>
          <p:cNvPr id="5" name="Footer Placeholder 4">
            <a:extLst>
              <a:ext uri="{FF2B5EF4-FFF2-40B4-BE49-F238E27FC236}">
                <a16:creationId xmlns:a16="http://schemas.microsoft.com/office/drawing/2014/main" id="{54DE0A3A-35D1-284F-816E-38607BCC6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3B14F-1E39-0D4E-A21B-B86CBF545862}"/>
              </a:ext>
            </a:extLst>
          </p:cNvPr>
          <p:cNvSpPr>
            <a:spLocks noGrp="1"/>
          </p:cNvSpPr>
          <p:nvPr>
            <p:ph type="sldNum" sz="quarter" idx="12"/>
          </p:nvPr>
        </p:nvSpPr>
        <p:spPr/>
        <p:txBody>
          <a:bodyPr/>
          <a:lstStyle/>
          <a:p>
            <a:fld id="{0BB17E54-6174-FE4A-A51C-6BDFCC1B583F}" type="slidenum">
              <a:rPr lang="en-US" smtClean="0"/>
              <a:t>‹#›</a:t>
            </a:fld>
            <a:endParaRPr lang="en-US"/>
          </a:p>
        </p:txBody>
      </p:sp>
    </p:spTree>
    <p:extLst>
      <p:ext uri="{BB962C8B-B14F-4D97-AF65-F5344CB8AC3E}">
        <p14:creationId xmlns:p14="http://schemas.microsoft.com/office/powerpoint/2010/main" val="209477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052C-6DF3-634A-88F0-4D61D06A711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0DB8BB9-B812-4946-B785-C9ED68F7E3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749CCC1-A0FB-FF4E-9CFD-578D22F537F1}"/>
              </a:ext>
            </a:extLst>
          </p:cNvPr>
          <p:cNvSpPr>
            <a:spLocks noGrp="1"/>
          </p:cNvSpPr>
          <p:nvPr>
            <p:ph type="dt" sz="half" idx="10"/>
          </p:nvPr>
        </p:nvSpPr>
        <p:spPr/>
        <p:txBody>
          <a:bodyPr/>
          <a:lstStyle/>
          <a:p>
            <a:fld id="{7FFD277A-B8FC-DC4A-A42B-8F26651D2A30}" type="datetimeFigureOut">
              <a:rPr lang="en-US" smtClean="0"/>
              <a:t>7/31/21</a:t>
            </a:fld>
            <a:endParaRPr lang="en-US"/>
          </a:p>
        </p:txBody>
      </p:sp>
      <p:sp>
        <p:nvSpPr>
          <p:cNvPr id="5" name="Footer Placeholder 4">
            <a:extLst>
              <a:ext uri="{FF2B5EF4-FFF2-40B4-BE49-F238E27FC236}">
                <a16:creationId xmlns:a16="http://schemas.microsoft.com/office/drawing/2014/main" id="{6729F13E-4D0D-4D4A-9770-E83B57E03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2AB35C-BC0F-934B-82F8-692DF1213270}"/>
              </a:ext>
            </a:extLst>
          </p:cNvPr>
          <p:cNvSpPr>
            <a:spLocks noGrp="1"/>
          </p:cNvSpPr>
          <p:nvPr>
            <p:ph type="sldNum" sz="quarter" idx="12"/>
          </p:nvPr>
        </p:nvSpPr>
        <p:spPr/>
        <p:txBody>
          <a:bodyPr/>
          <a:lstStyle/>
          <a:p>
            <a:fld id="{0BB17E54-6174-FE4A-A51C-6BDFCC1B583F}" type="slidenum">
              <a:rPr lang="en-US" smtClean="0"/>
              <a:t>‹#›</a:t>
            </a:fld>
            <a:endParaRPr lang="en-US"/>
          </a:p>
        </p:txBody>
      </p:sp>
    </p:spTree>
    <p:extLst>
      <p:ext uri="{BB962C8B-B14F-4D97-AF65-F5344CB8AC3E}">
        <p14:creationId xmlns:p14="http://schemas.microsoft.com/office/powerpoint/2010/main" val="2737016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7BCA-A5E5-D149-B95E-F8B3464D480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B9554CF-B95A-934E-A840-7426D5D9B24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4F48C84-43DF-D543-8C03-059EA5E21E5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6C54B30-385A-5142-9976-595D697CD22F}"/>
              </a:ext>
            </a:extLst>
          </p:cNvPr>
          <p:cNvSpPr>
            <a:spLocks noGrp="1"/>
          </p:cNvSpPr>
          <p:nvPr>
            <p:ph type="dt" sz="half" idx="10"/>
          </p:nvPr>
        </p:nvSpPr>
        <p:spPr/>
        <p:txBody>
          <a:bodyPr/>
          <a:lstStyle/>
          <a:p>
            <a:fld id="{7FFD277A-B8FC-DC4A-A42B-8F26651D2A30}" type="datetimeFigureOut">
              <a:rPr lang="en-US" smtClean="0"/>
              <a:t>7/31/21</a:t>
            </a:fld>
            <a:endParaRPr lang="en-US"/>
          </a:p>
        </p:txBody>
      </p:sp>
      <p:sp>
        <p:nvSpPr>
          <p:cNvPr id="6" name="Footer Placeholder 5">
            <a:extLst>
              <a:ext uri="{FF2B5EF4-FFF2-40B4-BE49-F238E27FC236}">
                <a16:creationId xmlns:a16="http://schemas.microsoft.com/office/drawing/2014/main" id="{CF8E5EBE-AF0D-6145-BB8A-DB57E85E94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BF08BB-03FB-5142-8DA3-A6BC74CD9DA9}"/>
              </a:ext>
            </a:extLst>
          </p:cNvPr>
          <p:cNvSpPr>
            <a:spLocks noGrp="1"/>
          </p:cNvSpPr>
          <p:nvPr>
            <p:ph type="sldNum" sz="quarter" idx="12"/>
          </p:nvPr>
        </p:nvSpPr>
        <p:spPr/>
        <p:txBody>
          <a:bodyPr/>
          <a:lstStyle/>
          <a:p>
            <a:fld id="{0BB17E54-6174-FE4A-A51C-6BDFCC1B583F}" type="slidenum">
              <a:rPr lang="en-US" smtClean="0"/>
              <a:t>‹#›</a:t>
            </a:fld>
            <a:endParaRPr lang="en-US"/>
          </a:p>
        </p:txBody>
      </p:sp>
    </p:spTree>
    <p:extLst>
      <p:ext uri="{BB962C8B-B14F-4D97-AF65-F5344CB8AC3E}">
        <p14:creationId xmlns:p14="http://schemas.microsoft.com/office/powerpoint/2010/main" val="101541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B383-1C3F-EF4E-BAF4-33E2A46C82F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026E949-1906-BC4F-ABE5-A822DB6D27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982F916-5079-404B-B228-297AA39437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2FE7AA3-DE7E-1741-AEA4-397F22A742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3B93231-379C-9E41-9868-05D1730FD57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6CF922D-5943-B34C-A4D9-68EA0D9075C0}"/>
              </a:ext>
            </a:extLst>
          </p:cNvPr>
          <p:cNvSpPr>
            <a:spLocks noGrp="1"/>
          </p:cNvSpPr>
          <p:nvPr>
            <p:ph type="dt" sz="half" idx="10"/>
          </p:nvPr>
        </p:nvSpPr>
        <p:spPr/>
        <p:txBody>
          <a:bodyPr/>
          <a:lstStyle/>
          <a:p>
            <a:fld id="{7FFD277A-B8FC-DC4A-A42B-8F26651D2A30}" type="datetimeFigureOut">
              <a:rPr lang="en-US" smtClean="0"/>
              <a:t>7/31/21</a:t>
            </a:fld>
            <a:endParaRPr lang="en-US"/>
          </a:p>
        </p:txBody>
      </p:sp>
      <p:sp>
        <p:nvSpPr>
          <p:cNvPr id="8" name="Footer Placeholder 7">
            <a:extLst>
              <a:ext uri="{FF2B5EF4-FFF2-40B4-BE49-F238E27FC236}">
                <a16:creationId xmlns:a16="http://schemas.microsoft.com/office/drawing/2014/main" id="{B4F26DC0-7036-8442-BE04-AFA0622B34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6DDC20-917B-3847-B86C-0FA291CA928E}"/>
              </a:ext>
            </a:extLst>
          </p:cNvPr>
          <p:cNvSpPr>
            <a:spLocks noGrp="1"/>
          </p:cNvSpPr>
          <p:nvPr>
            <p:ph type="sldNum" sz="quarter" idx="12"/>
          </p:nvPr>
        </p:nvSpPr>
        <p:spPr/>
        <p:txBody>
          <a:bodyPr/>
          <a:lstStyle/>
          <a:p>
            <a:fld id="{0BB17E54-6174-FE4A-A51C-6BDFCC1B583F}" type="slidenum">
              <a:rPr lang="en-US" smtClean="0"/>
              <a:t>‹#›</a:t>
            </a:fld>
            <a:endParaRPr lang="en-US"/>
          </a:p>
        </p:txBody>
      </p:sp>
    </p:spTree>
    <p:extLst>
      <p:ext uri="{BB962C8B-B14F-4D97-AF65-F5344CB8AC3E}">
        <p14:creationId xmlns:p14="http://schemas.microsoft.com/office/powerpoint/2010/main" val="363138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BC75-4425-2940-8E80-F179FEBB51E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58EB343-C6B2-EC46-8833-95075B74E813}"/>
              </a:ext>
            </a:extLst>
          </p:cNvPr>
          <p:cNvSpPr>
            <a:spLocks noGrp="1"/>
          </p:cNvSpPr>
          <p:nvPr>
            <p:ph type="dt" sz="half" idx="10"/>
          </p:nvPr>
        </p:nvSpPr>
        <p:spPr/>
        <p:txBody>
          <a:bodyPr/>
          <a:lstStyle/>
          <a:p>
            <a:fld id="{7FFD277A-B8FC-DC4A-A42B-8F26651D2A30}" type="datetimeFigureOut">
              <a:rPr lang="en-US" smtClean="0"/>
              <a:t>7/31/21</a:t>
            </a:fld>
            <a:endParaRPr lang="en-US"/>
          </a:p>
        </p:txBody>
      </p:sp>
      <p:sp>
        <p:nvSpPr>
          <p:cNvPr id="4" name="Footer Placeholder 3">
            <a:extLst>
              <a:ext uri="{FF2B5EF4-FFF2-40B4-BE49-F238E27FC236}">
                <a16:creationId xmlns:a16="http://schemas.microsoft.com/office/drawing/2014/main" id="{21A05ADE-4359-1242-BB67-C1B600E76F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CFFE8C-9373-A046-BC20-EAF55F66D66B}"/>
              </a:ext>
            </a:extLst>
          </p:cNvPr>
          <p:cNvSpPr>
            <a:spLocks noGrp="1"/>
          </p:cNvSpPr>
          <p:nvPr>
            <p:ph type="sldNum" sz="quarter" idx="12"/>
          </p:nvPr>
        </p:nvSpPr>
        <p:spPr/>
        <p:txBody>
          <a:bodyPr/>
          <a:lstStyle/>
          <a:p>
            <a:fld id="{0BB17E54-6174-FE4A-A51C-6BDFCC1B583F}" type="slidenum">
              <a:rPr lang="en-US" smtClean="0"/>
              <a:t>‹#›</a:t>
            </a:fld>
            <a:endParaRPr lang="en-US"/>
          </a:p>
        </p:txBody>
      </p:sp>
    </p:spTree>
    <p:extLst>
      <p:ext uri="{BB962C8B-B14F-4D97-AF65-F5344CB8AC3E}">
        <p14:creationId xmlns:p14="http://schemas.microsoft.com/office/powerpoint/2010/main" val="3719627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E54FD6-2FD5-4646-BDC2-AC160A3CBDE9}"/>
              </a:ext>
            </a:extLst>
          </p:cNvPr>
          <p:cNvSpPr>
            <a:spLocks noGrp="1"/>
          </p:cNvSpPr>
          <p:nvPr>
            <p:ph type="dt" sz="half" idx="10"/>
          </p:nvPr>
        </p:nvSpPr>
        <p:spPr/>
        <p:txBody>
          <a:bodyPr/>
          <a:lstStyle/>
          <a:p>
            <a:fld id="{7FFD277A-B8FC-DC4A-A42B-8F26651D2A30}" type="datetimeFigureOut">
              <a:rPr lang="en-US" smtClean="0"/>
              <a:t>7/31/21</a:t>
            </a:fld>
            <a:endParaRPr lang="en-US"/>
          </a:p>
        </p:txBody>
      </p:sp>
      <p:sp>
        <p:nvSpPr>
          <p:cNvPr id="3" name="Footer Placeholder 2">
            <a:extLst>
              <a:ext uri="{FF2B5EF4-FFF2-40B4-BE49-F238E27FC236}">
                <a16:creationId xmlns:a16="http://schemas.microsoft.com/office/drawing/2014/main" id="{E30695A1-4E97-9042-BB8F-92E295AFAF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CDF370-80A5-9B4F-B47F-260DA134D82E}"/>
              </a:ext>
            </a:extLst>
          </p:cNvPr>
          <p:cNvSpPr>
            <a:spLocks noGrp="1"/>
          </p:cNvSpPr>
          <p:nvPr>
            <p:ph type="sldNum" sz="quarter" idx="12"/>
          </p:nvPr>
        </p:nvSpPr>
        <p:spPr/>
        <p:txBody>
          <a:bodyPr/>
          <a:lstStyle/>
          <a:p>
            <a:fld id="{0BB17E54-6174-FE4A-A51C-6BDFCC1B583F}" type="slidenum">
              <a:rPr lang="en-US" smtClean="0"/>
              <a:t>‹#›</a:t>
            </a:fld>
            <a:endParaRPr lang="en-US"/>
          </a:p>
        </p:txBody>
      </p:sp>
    </p:spTree>
    <p:extLst>
      <p:ext uri="{BB962C8B-B14F-4D97-AF65-F5344CB8AC3E}">
        <p14:creationId xmlns:p14="http://schemas.microsoft.com/office/powerpoint/2010/main" val="322225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1DA8-0C95-D74C-9E79-5A3AAA6A4B0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7F77B45-D153-6B43-9551-6297A55894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234AD47-E0F8-404C-8860-3F287ECCD8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FD53B7-7062-7143-BBDA-AA1E18203B20}"/>
              </a:ext>
            </a:extLst>
          </p:cNvPr>
          <p:cNvSpPr>
            <a:spLocks noGrp="1"/>
          </p:cNvSpPr>
          <p:nvPr>
            <p:ph type="dt" sz="half" idx="10"/>
          </p:nvPr>
        </p:nvSpPr>
        <p:spPr/>
        <p:txBody>
          <a:bodyPr/>
          <a:lstStyle/>
          <a:p>
            <a:fld id="{7FFD277A-B8FC-DC4A-A42B-8F26651D2A30}" type="datetimeFigureOut">
              <a:rPr lang="en-US" smtClean="0"/>
              <a:t>7/31/21</a:t>
            </a:fld>
            <a:endParaRPr lang="en-US"/>
          </a:p>
        </p:txBody>
      </p:sp>
      <p:sp>
        <p:nvSpPr>
          <p:cNvPr id="6" name="Footer Placeholder 5">
            <a:extLst>
              <a:ext uri="{FF2B5EF4-FFF2-40B4-BE49-F238E27FC236}">
                <a16:creationId xmlns:a16="http://schemas.microsoft.com/office/drawing/2014/main" id="{EEB631BB-590B-E64A-94F7-4ADA36CE2A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2D88B6-4114-B145-BF18-24D7C0BF2A9B}"/>
              </a:ext>
            </a:extLst>
          </p:cNvPr>
          <p:cNvSpPr>
            <a:spLocks noGrp="1"/>
          </p:cNvSpPr>
          <p:nvPr>
            <p:ph type="sldNum" sz="quarter" idx="12"/>
          </p:nvPr>
        </p:nvSpPr>
        <p:spPr/>
        <p:txBody>
          <a:bodyPr/>
          <a:lstStyle/>
          <a:p>
            <a:fld id="{0BB17E54-6174-FE4A-A51C-6BDFCC1B583F}" type="slidenum">
              <a:rPr lang="en-US" smtClean="0"/>
              <a:t>‹#›</a:t>
            </a:fld>
            <a:endParaRPr lang="en-US"/>
          </a:p>
        </p:txBody>
      </p:sp>
    </p:spTree>
    <p:extLst>
      <p:ext uri="{BB962C8B-B14F-4D97-AF65-F5344CB8AC3E}">
        <p14:creationId xmlns:p14="http://schemas.microsoft.com/office/powerpoint/2010/main" val="12199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4D3E8-7958-D342-9EE5-08B752A5BE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657E67B-2AB2-6247-9533-1DD30DA85B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CD63A9-97FD-6443-9B8F-41C0408DE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E2A66A3-9D66-A447-8661-9AADE27F3102}"/>
              </a:ext>
            </a:extLst>
          </p:cNvPr>
          <p:cNvSpPr>
            <a:spLocks noGrp="1"/>
          </p:cNvSpPr>
          <p:nvPr>
            <p:ph type="dt" sz="half" idx="10"/>
          </p:nvPr>
        </p:nvSpPr>
        <p:spPr/>
        <p:txBody>
          <a:bodyPr/>
          <a:lstStyle/>
          <a:p>
            <a:fld id="{7FFD277A-B8FC-DC4A-A42B-8F26651D2A30}" type="datetimeFigureOut">
              <a:rPr lang="en-US" smtClean="0"/>
              <a:t>7/31/21</a:t>
            </a:fld>
            <a:endParaRPr lang="en-US"/>
          </a:p>
        </p:txBody>
      </p:sp>
      <p:sp>
        <p:nvSpPr>
          <p:cNvPr id="6" name="Footer Placeholder 5">
            <a:extLst>
              <a:ext uri="{FF2B5EF4-FFF2-40B4-BE49-F238E27FC236}">
                <a16:creationId xmlns:a16="http://schemas.microsoft.com/office/drawing/2014/main" id="{032DE0B4-4B48-6B45-8AAB-D16DAD388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D98597-816E-3142-AC95-70C0B9DDA72B}"/>
              </a:ext>
            </a:extLst>
          </p:cNvPr>
          <p:cNvSpPr>
            <a:spLocks noGrp="1"/>
          </p:cNvSpPr>
          <p:nvPr>
            <p:ph type="sldNum" sz="quarter" idx="12"/>
          </p:nvPr>
        </p:nvSpPr>
        <p:spPr/>
        <p:txBody>
          <a:bodyPr/>
          <a:lstStyle/>
          <a:p>
            <a:fld id="{0BB17E54-6174-FE4A-A51C-6BDFCC1B583F}" type="slidenum">
              <a:rPr lang="en-US" smtClean="0"/>
              <a:t>‹#›</a:t>
            </a:fld>
            <a:endParaRPr lang="en-US"/>
          </a:p>
        </p:txBody>
      </p:sp>
    </p:spTree>
    <p:extLst>
      <p:ext uri="{BB962C8B-B14F-4D97-AF65-F5344CB8AC3E}">
        <p14:creationId xmlns:p14="http://schemas.microsoft.com/office/powerpoint/2010/main" val="232136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5FEDA2-87C3-9E44-8525-606753747D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CA0ECB6-4D19-7C45-9105-47D055B994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7DA3163-030F-9645-B47E-29F5DBAFB9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D277A-B8FC-DC4A-A42B-8F26651D2A30}" type="datetimeFigureOut">
              <a:rPr lang="en-US" smtClean="0"/>
              <a:t>7/31/21</a:t>
            </a:fld>
            <a:endParaRPr lang="en-US"/>
          </a:p>
        </p:txBody>
      </p:sp>
      <p:sp>
        <p:nvSpPr>
          <p:cNvPr id="5" name="Footer Placeholder 4">
            <a:extLst>
              <a:ext uri="{FF2B5EF4-FFF2-40B4-BE49-F238E27FC236}">
                <a16:creationId xmlns:a16="http://schemas.microsoft.com/office/drawing/2014/main" id="{74AA9180-FD37-004F-9B93-11E8251BA4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87C1C2-A2D9-934B-ACBD-673FE94860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17E54-6174-FE4A-A51C-6BDFCC1B583F}" type="slidenum">
              <a:rPr lang="en-US" smtClean="0"/>
              <a:t>‹#›</a:t>
            </a:fld>
            <a:endParaRPr lang="en-US"/>
          </a:p>
        </p:txBody>
      </p:sp>
    </p:spTree>
    <p:extLst>
      <p:ext uri="{BB962C8B-B14F-4D97-AF65-F5344CB8AC3E}">
        <p14:creationId xmlns:p14="http://schemas.microsoft.com/office/powerpoint/2010/main" val="2945944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ublishednotices.asic.gov.au/"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mh.com.a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9D8BC-ADA1-884A-89C0-79374E9965FB}"/>
              </a:ext>
            </a:extLst>
          </p:cNvPr>
          <p:cNvSpPr>
            <a:spLocks noGrp="1"/>
          </p:cNvSpPr>
          <p:nvPr>
            <p:ph type="title"/>
          </p:nvPr>
        </p:nvSpPr>
        <p:spPr>
          <a:xfrm>
            <a:off x="267129" y="325369"/>
            <a:ext cx="5445302" cy="1210572"/>
          </a:xfrm>
        </p:spPr>
        <p:txBody>
          <a:bodyPr anchor="b">
            <a:normAutofit fontScale="90000"/>
          </a:bodyPr>
          <a:lstStyle/>
          <a:p>
            <a:pPr algn="ctr"/>
            <a:r>
              <a:rPr lang="en-US" sz="3000" b="1" dirty="0">
                <a:latin typeface="+mn-lt"/>
              </a:rPr>
              <a:t>Michael Murray FAAL </a:t>
            </a:r>
            <a:br>
              <a:rPr lang="en-US" sz="3000" b="1" dirty="0">
                <a:latin typeface="+mn-lt"/>
              </a:rPr>
            </a:br>
            <a:br>
              <a:rPr lang="en-US" sz="3000" b="1" dirty="0">
                <a:latin typeface="+mn-lt"/>
              </a:rPr>
            </a:br>
            <a:r>
              <a:rPr lang="en-US" sz="3000" b="1" dirty="0">
                <a:latin typeface="+mn-lt"/>
              </a:rPr>
              <a:t>Jason Harris FAAL</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24EC3D18-9665-400A-9CCD-BB9521A5F3E7}"/>
              </a:ext>
            </a:extLst>
          </p:cNvPr>
          <p:cNvSpPr>
            <a:spLocks noGrp="1"/>
          </p:cNvSpPr>
          <p:nvPr>
            <p:ph idx="1"/>
          </p:nvPr>
        </p:nvSpPr>
        <p:spPr>
          <a:xfrm>
            <a:off x="640080" y="2872899"/>
            <a:ext cx="4476450" cy="3320668"/>
          </a:xfrm>
        </p:spPr>
        <p:txBody>
          <a:bodyPr>
            <a:normAutofit/>
          </a:bodyPr>
          <a:lstStyle/>
          <a:p>
            <a:pPr marL="0" indent="0">
              <a:buNone/>
            </a:pPr>
            <a:r>
              <a:rPr lang="en-US" sz="3600" b="1" dirty="0"/>
              <a:t>The roles of the state and the private profession in the insolvency system:</a:t>
            </a:r>
          </a:p>
          <a:p>
            <a:pPr marL="0" indent="0">
              <a:buNone/>
            </a:pPr>
            <a:r>
              <a:rPr lang="en-US" sz="3200" i="1" dirty="0"/>
              <a:t>Do we have the right balance?</a:t>
            </a:r>
          </a:p>
        </p:txBody>
      </p:sp>
      <p:pic>
        <p:nvPicPr>
          <p:cNvPr id="5" name="Content Placeholder 4" descr="A picture containing text, sky, outdoor, sign&#10;&#10;Description automatically generated">
            <a:extLst>
              <a:ext uri="{FF2B5EF4-FFF2-40B4-BE49-F238E27FC236}">
                <a16:creationId xmlns:a16="http://schemas.microsoft.com/office/drawing/2014/main" id="{12B7655B-BD15-2A43-8670-D7D385B6B91E}"/>
              </a:ext>
            </a:extLst>
          </p:cNvPr>
          <p:cNvPicPr>
            <a:picLocks noChangeAspect="1"/>
          </p:cNvPicPr>
          <p:nvPr/>
        </p:nvPicPr>
        <p:blipFill rotWithShape="1">
          <a:blip r:embed="rId2"/>
          <a:srcRect l="3233" r="2153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5572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1353A-85FD-2E49-AFC4-5194D4EC4607}"/>
              </a:ext>
            </a:extLst>
          </p:cNvPr>
          <p:cNvSpPr>
            <a:spLocks noGrp="1"/>
          </p:cNvSpPr>
          <p:nvPr>
            <p:ph idx="1"/>
          </p:nvPr>
        </p:nvSpPr>
        <p:spPr>
          <a:xfrm>
            <a:off x="421240" y="1857379"/>
            <a:ext cx="4144467" cy="3143241"/>
          </a:xfrm>
        </p:spPr>
        <p:txBody>
          <a:bodyPr>
            <a:normAutofit/>
          </a:bodyPr>
          <a:lstStyle/>
          <a:p>
            <a:pPr marL="0" indent="0">
              <a:buNone/>
            </a:pPr>
            <a:r>
              <a:rPr lang="en-US" sz="3600" dirty="0"/>
              <a:t>“</a:t>
            </a:r>
            <a:r>
              <a:rPr lang="en-AU" sz="3600" dirty="0"/>
              <a:t>Insanity is doing the same thing over and over and expecting different results.</a:t>
            </a:r>
            <a:r>
              <a:rPr lang="en-US" sz="3600" dirty="0"/>
              <a:t>”</a:t>
            </a:r>
          </a:p>
        </p:txBody>
      </p:sp>
      <p:pic>
        <p:nvPicPr>
          <p:cNvPr id="4" name="Picture 3">
            <a:extLst>
              <a:ext uri="{FF2B5EF4-FFF2-40B4-BE49-F238E27FC236}">
                <a16:creationId xmlns:a16="http://schemas.microsoft.com/office/drawing/2014/main" id="{872B36EF-2CEE-D445-AC8C-9B786E188263}"/>
              </a:ext>
            </a:extLst>
          </p:cNvPr>
          <p:cNvPicPr>
            <a:picLocks noChangeAspect="1"/>
          </p:cNvPicPr>
          <p:nvPr/>
        </p:nvPicPr>
        <p:blipFill rotWithShape="1">
          <a:blip r:embed="rId2"/>
          <a:srcRect b="2355"/>
          <a:stretch/>
        </p:blipFill>
        <p:spPr>
          <a:xfrm>
            <a:off x="5010386" y="10"/>
            <a:ext cx="7181613" cy="6857990"/>
          </a:xfrm>
          <a:prstGeom prst="rect">
            <a:avLst/>
          </a:prstGeom>
          <a:effectLst/>
        </p:spPr>
      </p:pic>
    </p:spTree>
    <p:extLst>
      <p:ext uri="{BB962C8B-B14F-4D97-AF65-F5344CB8AC3E}">
        <p14:creationId xmlns:p14="http://schemas.microsoft.com/office/powerpoint/2010/main" val="150043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9A6F6F9-A402-DE4A-8E76-534D450D250D}"/>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4000" b="1" dirty="0">
                <a:latin typeface="+mn-lt"/>
              </a:rPr>
              <a:t>Problems with the current system</a:t>
            </a:r>
          </a:p>
        </p:txBody>
      </p:sp>
      <p:pic>
        <p:nvPicPr>
          <p:cNvPr id="7" name="Picture 6" descr="A picture containing person&#10;&#10;Description automatically generated">
            <a:extLst>
              <a:ext uri="{FF2B5EF4-FFF2-40B4-BE49-F238E27FC236}">
                <a16:creationId xmlns:a16="http://schemas.microsoft.com/office/drawing/2014/main" id="{20AFD56E-8102-BA42-BA4D-1753A74888CA}"/>
              </a:ext>
            </a:extLst>
          </p:cNvPr>
          <p:cNvPicPr>
            <a:picLocks noChangeAspect="1"/>
          </p:cNvPicPr>
          <p:nvPr/>
        </p:nvPicPr>
        <p:blipFill rotWithShape="1">
          <a:blip r:embed="rId2"/>
          <a:srcRect t="5674" r="1" b="5675"/>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36852882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FD2F3-C53E-0E49-90F7-DF8D58714157}"/>
              </a:ext>
            </a:extLst>
          </p:cNvPr>
          <p:cNvSpPr>
            <a:spLocks noGrp="1"/>
          </p:cNvSpPr>
          <p:nvPr>
            <p:ph type="title"/>
          </p:nvPr>
        </p:nvSpPr>
        <p:spPr>
          <a:xfrm>
            <a:off x="246580" y="218090"/>
            <a:ext cx="10515600" cy="586853"/>
          </a:xfrm>
        </p:spPr>
        <p:txBody>
          <a:bodyPr>
            <a:normAutofit fontScale="90000"/>
          </a:bodyPr>
          <a:lstStyle/>
          <a:p>
            <a:r>
              <a:rPr lang="en-US" b="1" dirty="0">
                <a:solidFill>
                  <a:schemeClr val="accent1"/>
                </a:solidFill>
                <a:latin typeface="+mn-lt"/>
              </a:rPr>
              <a:t>The economic reality of insolvency</a:t>
            </a:r>
          </a:p>
        </p:txBody>
      </p:sp>
      <p:sp>
        <p:nvSpPr>
          <p:cNvPr id="5" name="Content Placeholder 4">
            <a:extLst>
              <a:ext uri="{FF2B5EF4-FFF2-40B4-BE49-F238E27FC236}">
                <a16:creationId xmlns:a16="http://schemas.microsoft.com/office/drawing/2014/main" id="{40501E38-0B9A-1245-B19C-68DC38A0F5C6}"/>
              </a:ext>
            </a:extLst>
          </p:cNvPr>
          <p:cNvSpPr>
            <a:spLocks noGrp="1"/>
          </p:cNvSpPr>
          <p:nvPr>
            <p:ph idx="1"/>
          </p:nvPr>
        </p:nvSpPr>
        <p:spPr>
          <a:xfrm>
            <a:off x="246580" y="1037690"/>
            <a:ext cx="11774184" cy="5629846"/>
          </a:xfrm>
        </p:spPr>
        <p:txBody>
          <a:bodyPr>
            <a:normAutofit fontScale="92500" lnSpcReduction="10000"/>
          </a:bodyPr>
          <a:lstStyle/>
          <a:p>
            <a:pPr marL="0" indent="0">
              <a:buNone/>
            </a:pPr>
            <a:r>
              <a:rPr lang="en-US" sz="2400" b="1" dirty="0"/>
              <a:t>ASIC Initial EXAD Report (former Sch B EX01) Series 3.3 (FY18-19-last available)</a:t>
            </a:r>
          </a:p>
          <a:p>
            <a:r>
              <a:rPr lang="en-US" sz="2200" dirty="0"/>
              <a:t>37% of reports estimated &lt;$1 in assets; 79% &lt;$50k in assets</a:t>
            </a:r>
          </a:p>
          <a:p>
            <a:r>
              <a:rPr lang="en-US" sz="2200" dirty="0"/>
              <a:t>78% of reports estimated asset deficiency of $1m or less; 68% deficiency &gt;$50k &lt;$1m</a:t>
            </a:r>
          </a:p>
          <a:p>
            <a:r>
              <a:rPr lang="en-US" sz="2200" dirty="0"/>
              <a:t>63% of reports said $0 owed to secured creditors</a:t>
            </a:r>
          </a:p>
          <a:p>
            <a:r>
              <a:rPr lang="en-US" sz="2200" dirty="0"/>
              <a:t>21% of reports noted outstanding employee entitlements (but 52% of reports noted outstanding superannuation)</a:t>
            </a:r>
          </a:p>
          <a:p>
            <a:r>
              <a:rPr lang="en-US" sz="2200" dirty="0"/>
              <a:t>32% reported suspected insolvent trading</a:t>
            </a:r>
          </a:p>
          <a:p>
            <a:r>
              <a:rPr lang="en-US" sz="2200" dirty="0"/>
              <a:t>92% of reports estimated 0c return for unsecured creditors (96.4% of reports estimated &lt;11c)</a:t>
            </a:r>
          </a:p>
          <a:p>
            <a:pPr lvl="1"/>
            <a:r>
              <a:rPr lang="en-US" sz="1800" dirty="0"/>
              <a:t>2.3% of reports estimated returns of 21c or more for unsecured creditors</a:t>
            </a:r>
          </a:p>
          <a:p>
            <a:r>
              <a:rPr lang="en-US" sz="2200" dirty="0"/>
              <a:t>18% of liquidator reports estimated $0 in remuneration (85% of liquidator reports estimated &lt;$50k in remuneration)</a:t>
            </a:r>
          </a:p>
          <a:p>
            <a:pPr marL="0" indent="0">
              <a:buNone/>
            </a:pPr>
            <a:endParaRPr lang="en-US" sz="2400" b="1" dirty="0"/>
          </a:p>
          <a:p>
            <a:pPr marL="0" indent="0">
              <a:buNone/>
            </a:pPr>
            <a:r>
              <a:rPr lang="en-US" sz="2400" b="1" dirty="0"/>
              <a:t>ABS 8165.0, </a:t>
            </a:r>
            <a:r>
              <a:rPr lang="en-US" sz="2400" b="1" i="1" dirty="0"/>
              <a:t>Counts of Australian businesses, including entries and exits</a:t>
            </a:r>
            <a:r>
              <a:rPr lang="en-US" sz="2400" b="1" dirty="0"/>
              <a:t>, 16.2.21</a:t>
            </a:r>
          </a:p>
          <a:p>
            <a:r>
              <a:rPr lang="en-US" sz="2200" dirty="0"/>
              <a:t>64% of all businesses have no employees</a:t>
            </a:r>
          </a:p>
          <a:p>
            <a:r>
              <a:rPr lang="en-US" sz="2200" dirty="0"/>
              <a:t>69% of those that do employ people, only employ 1-4 people</a:t>
            </a:r>
          </a:p>
          <a:p>
            <a:r>
              <a:rPr lang="en-US" sz="2200" dirty="0"/>
              <a:t>60% of businesses have &lt;$200k in turnover </a:t>
            </a:r>
          </a:p>
          <a:p>
            <a:pPr lvl="1"/>
            <a:endParaRPr lang="en-US" sz="2200" dirty="0"/>
          </a:p>
          <a:p>
            <a:pPr marL="0" indent="0">
              <a:buNone/>
            </a:pPr>
            <a:endParaRPr lang="en-US" dirty="0"/>
          </a:p>
        </p:txBody>
      </p:sp>
    </p:spTree>
    <p:extLst>
      <p:ext uri="{BB962C8B-B14F-4D97-AF65-F5344CB8AC3E}">
        <p14:creationId xmlns:p14="http://schemas.microsoft.com/office/powerpoint/2010/main" val="1004352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AB56-2058-D04C-8F8E-C872E5EB3845}"/>
              </a:ext>
            </a:extLst>
          </p:cNvPr>
          <p:cNvSpPr>
            <a:spLocks noGrp="1"/>
          </p:cNvSpPr>
          <p:nvPr>
            <p:ph type="title"/>
          </p:nvPr>
        </p:nvSpPr>
        <p:spPr>
          <a:xfrm>
            <a:off x="470739" y="3752849"/>
            <a:ext cx="3290887" cy="2452687"/>
          </a:xfrm>
        </p:spPr>
        <p:txBody>
          <a:bodyPr anchor="ctr">
            <a:normAutofit/>
          </a:bodyPr>
          <a:lstStyle/>
          <a:p>
            <a:r>
              <a:rPr lang="en-US" sz="3600" b="1" dirty="0">
                <a:latin typeface="+mn-lt"/>
              </a:rPr>
              <a:t>Rise of the zombies?</a:t>
            </a:r>
          </a:p>
        </p:txBody>
      </p:sp>
      <p:pic>
        <p:nvPicPr>
          <p:cNvPr id="5" name="Content Placeholder 4" descr="A group of people walking&#10;&#10;Description automatically generated with low confidence">
            <a:extLst>
              <a:ext uri="{FF2B5EF4-FFF2-40B4-BE49-F238E27FC236}">
                <a16:creationId xmlns:a16="http://schemas.microsoft.com/office/drawing/2014/main" id="{ABBD3FAC-54EC-C44B-9F3A-3DEDAEFC492F}"/>
              </a:ext>
            </a:extLst>
          </p:cNvPr>
          <p:cNvPicPr>
            <a:picLocks noChangeAspect="1"/>
          </p:cNvPicPr>
          <p:nvPr/>
        </p:nvPicPr>
        <p:blipFill rotWithShape="1">
          <a:blip r:embed="rId2"/>
          <a:srcRect t="20997" b="1813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8">
            <a:extLst>
              <a:ext uri="{FF2B5EF4-FFF2-40B4-BE49-F238E27FC236}">
                <a16:creationId xmlns:a16="http://schemas.microsoft.com/office/drawing/2014/main" id="{3BEA4721-1AAD-4983-B49F-2B2BE2E49FEA}"/>
              </a:ext>
            </a:extLst>
          </p:cNvPr>
          <p:cNvSpPr>
            <a:spLocks noGrp="1"/>
          </p:cNvSpPr>
          <p:nvPr>
            <p:ph idx="1"/>
          </p:nvPr>
        </p:nvSpPr>
        <p:spPr>
          <a:xfrm>
            <a:off x="2702104" y="3752850"/>
            <a:ext cx="9349484" cy="2452687"/>
          </a:xfrm>
        </p:spPr>
        <p:txBody>
          <a:bodyPr anchor="ctr">
            <a:normAutofit/>
          </a:bodyPr>
          <a:lstStyle/>
          <a:p>
            <a:pPr marL="0" indent="0">
              <a:buNone/>
            </a:pPr>
            <a:r>
              <a:rPr lang="en-US" sz="2100" dirty="0"/>
              <a:t>Data from </a:t>
            </a:r>
            <a:r>
              <a:rPr lang="en-US" sz="2100" dirty="0">
                <a:hlinkClick r:id="rId3"/>
              </a:rPr>
              <a:t>https://publishednotices.asic.gov.au/</a:t>
            </a:r>
            <a:r>
              <a:rPr lang="en-US" sz="2100" dirty="0"/>
              <a:t> from August 2012-July 2021 reveals:</a:t>
            </a:r>
          </a:p>
          <a:p>
            <a:endParaRPr lang="en-US" sz="2200" dirty="0"/>
          </a:p>
          <a:p>
            <a:r>
              <a:rPr lang="en-US" sz="2200" dirty="0"/>
              <a:t>Voluntary </a:t>
            </a:r>
            <a:r>
              <a:rPr lang="en-US" sz="2200" dirty="0" err="1"/>
              <a:t>deregistrations</a:t>
            </a:r>
            <a:r>
              <a:rPr lang="en-US" sz="2200" dirty="0"/>
              <a:t> (s601AA): 702,680 (or approx. 78,000 per year)</a:t>
            </a:r>
          </a:p>
          <a:p>
            <a:endParaRPr lang="en-US" sz="2200" dirty="0"/>
          </a:p>
          <a:p>
            <a:r>
              <a:rPr lang="en-US" sz="2200" dirty="0"/>
              <a:t>ASIC initiated </a:t>
            </a:r>
            <a:r>
              <a:rPr lang="en-US" sz="2200" dirty="0" err="1"/>
              <a:t>deregistrations</a:t>
            </a:r>
            <a:r>
              <a:rPr lang="en-US" sz="2200" dirty="0"/>
              <a:t> (s601AB): 537,930 (or approx. 59,000 per year)</a:t>
            </a:r>
          </a:p>
        </p:txBody>
      </p:sp>
    </p:spTree>
    <p:extLst>
      <p:ext uri="{BB962C8B-B14F-4D97-AF65-F5344CB8AC3E}">
        <p14:creationId xmlns:p14="http://schemas.microsoft.com/office/powerpoint/2010/main" val="3086465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5E9E3D-DA5B-A441-BFA8-8298EF315844}"/>
              </a:ext>
            </a:extLst>
          </p:cNvPr>
          <p:cNvSpPr>
            <a:spLocks noGrp="1"/>
          </p:cNvSpPr>
          <p:nvPr>
            <p:ph type="title"/>
          </p:nvPr>
        </p:nvSpPr>
        <p:spPr>
          <a:xfrm>
            <a:off x="308225" y="296824"/>
            <a:ext cx="11282788" cy="1111353"/>
          </a:xfrm>
        </p:spPr>
        <p:txBody>
          <a:bodyPr anchor="b">
            <a:normAutofit/>
          </a:bodyPr>
          <a:lstStyle/>
          <a:p>
            <a:r>
              <a:rPr lang="en-US" sz="4800" b="1" dirty="0">
                <a:latin typeface="+mn-lt"/>
              </a:rPr>
              <a:t>The insolvency narrative</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B12A31-D7C7-634B-A430-31618A6BB468}"/>
              </a:ext>
            </a:extLst>
          </p:cNvPr>
          <p:cNvSpPr>
            <a:spLocks noGrp="1"/>
          </p:cNvSpPr>
          <p:nvPr>
            <p:ph idx="1"/>
          </p:nvPr>
        </p:nvSpPr>
        <p:spPr>
          <a:xfrm>
            <a:off x="150312" y="1836815"/>
            <a:ext cx="7390356" cy="4843648"/>
          </a:xfrm>
        </p:spPr>
        <p:txBody>
          <a:bodyPr anchor="t">
            <a:normAutofit/>
          </a:bodyPr>
          <a:lstStyle/>
          <a:p>
            <a:pPr marL="0" indent="0">
              <a:buNone/>
            </a:pPr>
            <a:r>
              <a:rPr lang="en-AU" sz="1600" dirty="0"/>
              <a:t>‘Reforms to the registration framework for practitioners will improve the balance between the need to protect consumers of insolvency services and the need for a competitive market that provides the best opportunity for maximising returns to creditors.’</a:t>
            </a:r>
            <a:r>
              <a:rPr lang="en-AU" sz="1200" dirty="0"/>
              <a:t>					   	Hon Jane Prentice MP 2015</a:t>
            </a:r>
          </a:p>
          <a:p>
            <a:pPr marL="0" indent="0">
              <a:buNone/>
            </a:pPr>
            <a:r>
              <a:rPr lang="en-AU" sz="1600" dirty="0"/>
              <a:t>‘These changes will reduce costs and increase efficiency in insolvency administration, helping to improve the return to creditors.’</a:t>
            </a:r>
            <a:r>
              <a:rPr lang="en-AU" sz="1400" dirty="0"/>
              <a:t>	</a:t>
            </a:r>
            <a:r>
              <a:rPr lang="en-AU" sz="1200" dirty="0"/>
              <a:t>	            Hon Kelly </a:t>
            </a:r>
            <a:r>
              <a:rPr lang="en-AU" sz="1200" dirty="0" err="1"/>
              <a:t>O’Dwyer</a:t>
            </a:r>
            <a:r>
              <a:rPr lang="en-AU" sz="1200" dirty="0"/>
              <a:t> MP 2015</a:t>
            </a:r>
            <a:endParaRPr lang="en-US" sz="1200" dirty="0"/>
          </a:p>
          <a:p>
            <a:pPr marL="0" indent="0">
              <a:buNone/>
            </a:pPr>
            <a:endParaRPr lang="en-AU" sz="1200" dirty="0"/>
          </a:p>
          <a:p>
            <a:pPr marL="0" indent="0">
              <a:buNone/>
            </a:pPr>
            <a:r>
              <a:rPr lang="en-AU" sz="1600" dirty="0"/>
              <a:t>‘There is often a message that creditors only get 11c in the dollar but if 85 per cent of companies have only less than $100,000 in assets and must pay the cost of external administrators, it sometimes promotes an undue expectations of returns’</a:t>
            </a:r>
          </a:p>
          <a:p>
            <a:pPr marL="0" indent="0">
              <a:buNone/>
            </a:pPr>
            <a:r>
              <a:rPr lang="en-AU" sz="1300" dirty="0"/>
              <a:t>                    Adrian Brown (former ASIC Insolvency Senior Executive Leader, </a:t>
            </a:r>
            <a:r>
              <a:rPr lang="en-AU" sz="1300" dirty="0">
                <a:hlinkClick r:id="rId2"/>
              </a:rPr>
              <a:t>www.smh.com.au</a:t>
            </a:r>
            <a:r>
              <a:rPr lang="en-AU" sz="1300" dirty="0"/>
              <a:t> 17.11.2015)</a:t>
            </a:r>
          </a:p>
          <a:p>
            <a:pPr marL="0" indent="0">
              <a:buNone/>
            </a:pPr>
            <a:endParaRPr lang="en-AU" sz="1200" dirty="0"/>
          </a:p>
          <a:p>
            <a:pPr marL="0" indent="0">
              <a:buNone/>
            </a:pPr>
            <a:r>
              <a:rPr lang="en-AU" sz="1600" dirty="0"/>
              <a:t>‘External administrations are focused on maximising the return to creditors, irrespective of the cost of the process or the effect on the business… Where businesses do need to be wound up, there is a concern that the cost of the process far outweighs any benefit to creditors, even where liabilities are small, and a business structure is simple.’ </a:t>
            </a:r>
          </a:p>
          <a:p>
            <a:pPr marL="0" indent="0" algn="r">
              <a:buNone/>
            </a:pPr>
            <a:r>
              <a:rPr lang="en-AU" sz="1300" dirty="0"/>
              <a:t>ASBFEO, Insolvency Practices Inquiry, July 2020</a:t>
            </a:r>
          </a:p>
        </p:txBody>
      </p:sp>
      <p:pic>
        <p:nvPicPr>
          <p:cNvPr id="5" name="Picture 4" descr="A picture containing person, indoor&#10;&#10;Description automatically generated">
            <a:extLst>
              <a:ext uri="{FF2B5EF4-FFF2-40B4-BE49-F238E27FC236}">
                <a16:creationId xmlns:a16="http://schemas.microsoft.com/office/drawing/2014/main" id="{B2272DEB-DACC-2E45-8183-7AFDF93527E7}"/>
              </a:ext>
            </a:extLst>
          </p:cNvPr>
          <p:cNvPicPr>
            <a:picLocks noChangeAspect="1"/>
          </p:cNvPicPr>
          <p:nvPr/>
        </p:nvPicPr>
        <p:blipFill rotWithShape="1">
          <a:blip r:embed="rId3"/>
          <a:srcRect l="19565" r="16219" b="2"/>
          <a:stretch/>
        </p:blipFill>
        <p:spPr>
          <a:xfrm>
            <a:off x="7675658" y="2093976"/>
            <a:ext cx="3941064" cy="4096512"/>
          </a:xfrm>
          <a:prstGeom prst="rect">
            <a:avLst/>
          </a:prstGeom>
        </p:spPr>
      </p:pic>
    </p:spTree>
    <p:extLst>
      <p:ext uri="{BB962C8B-B14F-4D97-AF65-F5344CB8AC3E}">
        <p14:creationId xmlns:p14="http://schemas.microsoft.com/office/powerpoint/2010/main" val="3269453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nature, fire, fireplace&#10;&#10;Description automatically generated">
            <a:extLst>
              <a:ext uri="{FF2B5EF4-FFF2-40B4-BE49-F238E27FC236}">
                <a16:creationId xmlns:a16="http://schemas.microsoft.com/office/drawing/2014/main" id="{77A0404A-8EAD-BF42-B99C-DA646A2ACD0E}"/>
              </a:ext>
            </a:extLst>
          </p:cNvPr>
          <p:cNvPicPr>
            <a:picLocks noGrp="1" noChangeAspect="1"/>
          </p:cNvPicPr>
          <p:nvPr>
            <p:ph idx="1"/>
          </p:nvPr>
        </p:nvPicPr>
        <p:blipFill rotWithShape="1">
          <a:blip r:embed="rId2"/>
          <a:srcRect t="15486" b="14433"/>
          <a:stretch/>
        </p:blipFill>
        <p:spPr>
          <a:xfrm>
            <a:off x="20" y="1282"/>
            <a:ext cx="12191980" cy="6856718"/>
          </a:xfrm>
          <a:prstGeom prst="rect">
            <a:avLst/>
          </a:prstGeom>
        </p:spPr>
      </p:pic>
    </p:spTree>
    <p:extLst>
      <p:ext uri="{BB962C8B-B14F-4D97-AF65-F5344CB8AC3E}">
        <p14:creationId xmlns:p14="http://schemas.microsoft.com/office/powerpoint/2010/main" val="4214066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54CBA-4A9E-E84A-B79E-D88A2E16A17A}"/>
              </a:ext>
            </a:extLst>
          </p:cNvPr>
          <p:cNvSpPr>
            <a:spLocks noGrp="1"/>
          </p:cNvSpPr>
          <p:nvPr>
            <p:ph type="title"/>
          </p:nvPr>
        </p:nvSpPr>
        <p:spPr>
          <a:xfrm>
            <a:off x="288099" y="277443"/>
            <a:ext cx="10515600" cy="511697"/>
          </a:xfrm>
        </p:spPr>
        <p:txBody>
          <a:bodyPr>
            <a:normAutofit fontScale="90000"/>
          </a:bodyPr>
          <a:lstStyle/>
          <a:p>
            <a:r>
              <a:rPr lang="en-US" b="1" dirty="0">
                <a:solidFill>
                  <a:schemeClr val="accent1"/>
                </a:solidFill>
                <a:latin typeface="+mn-lt"/>
              </a:rPr>
              <a:t>Challenges for the insolvency profession</a:t>
            </a:r>
          </a:p>
        </p:txBody>
      </p:sp>
      <p:sp>
        <p:nvSpPr>
          <p:cNvPr id="3" name="Content Placeholder 2">
            <a:extLst>
              <a:ext uri="{FF2B5EF4-FFF2-40B4-BE49-F238E27FC236}">
                <a16:creationId xmlns:a16="http://schemas.microsoft.com/office/drawing/2014/main" id="{F726CE48-828D-4F41-8308-8498818E542A}"/>
              </a:ext>
            </a:extLst>
          </p:cNvPr>
          <p:cNvSpPr>
            <a:spLocks noGrp="1"/>
          </p:cNvSpPr>
          <p:nvPr>
            <p:ph idx="1"/>
          </p:nvPr>
        </p:nvSpPr>
        <p:spPr>
          <a:xfrm>
            <a:off x="288099" y="926926"/>
            <a:ext cx="11599101" cy="5761973"/>
          </a:xfrm>
        </p:spPr>
        <p:txBody>
          <a:bodyPr>
            <a:normAutofit fontScale="92500" lnSpcReduction="20000"/>
          </a:bodyPr>
          <a:lstStyle/>
          <a:p>
            <a:r>
              <a:rPr lang="en-US" dirty="0"/>
              <a:t>Decline in work </a:t>
            </a:r>
          </a:p>
          <a:p>
            <a:pPr lvl="1"/>
            <a:r>
              <a:rPr lang="en-US" dirty="0"/>
              <a:t>Court liquidations down to 18% of pre-COVID; CVLs down 35%; VA down almost 50%</a:t>
            </a:r>
          </a:p>
          <a:p>
            <a:pPr lvl="1"/>
            <a:r>
              <a:rPr lang="en-US" dirty="0"/>
              <a:t>Registered liquidators down to 646 </a:t>
            </a:r>
          </a:p>
          <a:p>
            <a:r>
              <a:rPr lang="en-US" dirty="0"/>
              <a:t>Increasing compliance costs</a:t>
            </a:r>
          </a:p>
          <a:p>
            <a:pPr lvl="1"/>
            <a:r>
              <a:rPr lang="en-US" dirty="0"/>
              <a:t>Creditor information requests</a:t>
            </a:r>
          </a:p>
          <a:p>
            <a:pPr lvl="1"/>
            <a:r>
              <a:rPr lang="en-US" dirty="0"/>
              <a:t>Fair Entitlement Guarantee recovery program actions</a:t>
            </a:r>
          </a:p>
          <a:p>
            <a:r>
              <a:rPr lang="en-US" dirty="0"/>
              <a:t>ASIC Industry funding cost recovery</a:t>
            </a:r>
          </a:p>
          <a:p>
            <a:r>
              <a:rPr lang="en-US" dirty="0"/>
              <a:t>Public expectation gap</a:t>
            </a:r>
          </a:p>
          <a:p>
            <a:pPr lvl="1"/>
            <a:r>
              <a:rPr lang="en-US" dirty="0"/>
              <a:t>Insolvency practitioners as gatekeepers</a:t>
            </a:r>
          </a:p>
          <a:p>
            <a:pPr lvl="2"/>
            <a:r>
              <a:rPr lang="en-US" dirty="0"/>
              <a:t>Lack of ASIC enforcement action</a:t>
            </a:r>
          </a:p>
          <a:p>
            <a:pPr lvl="1"/>
            <a:r>
              <a:rPr lang="en-US" dirty="0"/>
              <a:t>Detailed investigation and reporting requirements</a:t>
            </a:r>
          </a:p>
          <a:p>
            <a:pPr lvl="1"/>
            <a:r>
              <a:rPr lang="en-US" dirty="0"/>
              <a:t>Large amounts of unfunded or underfunded work</a:t>
            </a:r>
          </a:p>
          <a:p>
            <a:pPr lvl="1"/>
            <a:r>
              <a:rPr lang="en-US" dirty="0"/>
              <a:t>Inadequate or inefficient Assetless Administration Fund processes</a:t>
            </a:r>
          </a:p>
          <a:p>
            <a:r>
              <a:rPr lang="en-US" dirty="0"/>
              <a:t>Widespread creditor apathy</a:t>
            </a:r>
          </a:p>
          <a:p>
            <a:r>
              <a:rPr lang="en-US" dirty="0"/>
              <a:t>Largely unregulated pre-insolvency advisors</a:t>
            </a:r>
          </a:p>
          <a:p>
            <a:r>
              <a:rPr lang="en-US" dirty="0"/>
              <a:t>External administration gives rise to stigma and blame focus</a:t>
            </a:r>
          </a:p>
        </p:txBody>
      </p:sp>
    </p:spTree>
    <p:extLst>
      <p:ext uri="{BB962C8B-B14F-4D97-AF65-F5344CB8AC3E}">
        <p14:creationId xmlns:p14="http://schemas.microsoft.com/office/powerpoint/2010/main" val="1181624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4C2D-13C2-DC41-AC45-C758FB8D1155}"/>
              </a:ext>
            </a:extLst>
          </p:cNvPr>
          <p:cNvSpPr>
            <a:spLocks noGrp="1"/>
          </p:cNvSpPr>
          <p:nvPr>
            <p:ph type="title"/>
          </p:nvPr>
        </p:nvSpPr>
        <p:spPr>
          <a:xfrm>
            <a:off x="838199" y="128821"/>
            <a:ext cx="10515600" cy="549274"/>
          </a:xfrm>
        </p:spPr>
        <p:txBody>
          <a:bodyPr>
            <a:normAutofit fontScale="90000"/>
          </a:bodyPr>
          <a:lstStyle/>
          <a:p>
            <a:r>
              <a:rPr lang="en-US" b="1" dirty="0">
                <a:solidFill>
                  <a:schemeClr val="accent1"/>
                </a:solidFill>
                <a:latin typeface="+mn-lt"/>
              </a:rPr>
              <a:t>Other regulatory models </a:t>
            </a:r>
          </a:p>
        </p:txBody>
      </p:sp>
      <p:sp>
        <p:nvSpPr>
          <p:cNvPr id="3" name="Content Placeholder 2">
            <a:extLst>
              <a:ext uri="{FF2B5EF4-FFF2-40B4-BE49-F238E27FC236}">
                <a16:creationId xmlns:a16="http://schemas.microsoft.com/office/drawing/2014/main" id="{78A774C9-0782-3741-89AC-37EB4049E58E}"/>
              </a:ext>
            </a:extLst>
          </p:cNvPr>
          <p:cNvSpPr>
            <a:spLocks noGrp="1"/>
          </p:cNvSpPr>
          <p:nvPr>
            <p:ph idx="1"/>
          </p:nvPr>
        </p:nvSpPr>
        <p:spPr>
          <a:xfrm>
            <a:off x="838199" y="842482"/>
            <a:ext cx="10966807" cy="5774076"/>
          </a:xfrm>
        </p:spPr>
        <p:txBody>
          <a:bodyPr>
            <a:normAutofit fontScale="85000" lnSpcReduction="20000"/>
          </a:bodyPr>
          <a:lstStyle/>
          <a:p>
            <a:pPr marL="0" indent="0">
              <a:buNone/>
            </a:pPr>
            <a:r>
              <a:rPr lang="en-US" b="1" dirty="0"/>
              <a:t>UK</a:t>
            </a:r>
          </a:p>
          <a:p>
            <a:r>
              <a:rPr lang="en-US" sz="2300" dirty="0"/>
              <a:t>Official Receiver is appointed as liquidator in court liquidations and in court ordered bankruptcies (may be replaced by creditors)</a:t>
            </a:r>
          </a:p>
          <a:p>
            <a:pPr marL="0" indent="0">
              <a:buNone/>
            </a:pPr>
            <a:r>
              <a:rPr lang="en-US" b="1" dirty="0"/>
              <a:t>NZ</a:t>
            </a:r>
          </a:p>
          <a:p>
            <a:r>
              <a:rPr lang="en-US" sz="2300" dirty="0"/>
              <a:t>Official Assignee in Bankruptcy (no private trustees)</a:t>
            </a:r>
          </a:p>
          <a:p>
            <a:r>
              <a:rPr lang="en-US" sz="2300" dirty="0"/>
              <a:t>Licensed liquidators</a:t>
            </a:r>
          </a:p>
          <a:p>
            <a:pPr marL="0" indent="0">
              <a:buNone/>
            </a:pPr>
            <a:r>
              <a:rPr lang="en-US" b="1" dirty="0"/>
              <a:t>Malaysia</a:t>
            </a:r>
          </a:p>
          <a:p>
            <a:r>
              <a:rPr lang="en-US" sz="2300" dirty="0"/>
              <a:t>Official Assignment in Bankruptcy</a:t>
            </a:r>
          </a:p>
          <a:p>
            <a:r>
              <a:rPr lang="en-US" sz="2300" dirty="0"/>
              <a:t>Official Receiver (or registered liquidator)</a:t>
            </a:r>
          </a:p>
          <a:p>
            <a:pPr marL="0" indent="0">
              <a:buNone/>
            </a:pPr>
            <a:r>
              <a:rPr lang="en-US" b="1" dirty="0"/>
              <a:t>Singapore</a:t>
            </a:r>
          </a:p>
          <a:p>
            <a:r>
              <a:rPr lang="en-US" sz="2300" dirty="0"/>
              <a:t>Official Assignee in Bankruptcy (can be appointed if no private trustee)</a:t>
            </a:r>
          </a:p>
          <a:p>
            <a:r>
              <a:rPr lang="en-US" sz="2300" dirty="0"/>
              <a:t>Official Receiver in court liquidations (unless no registered liquidator appointed)</a:t>
            </a:r>
          </a:p>
          <a:p>
            <a:pPr marL="0" indent="0">
              <a:buNone/>
            </a:pPr>
            <a:r>
              <a:rPr lang="en-US" b="1" dirty="0"/>
              <a:t>USA</a:t>
            </a:r>
          </a:p>
          <a:p>
            <a:r>
              <a:rPr lang="en-US" sz="2300" dirty="0"/>
              <a:t>US Trustee Service can act as trustee in bankruptcy for Ch 7 (</a:t>
            </a:r>
            <a:r>
              <a:rPr lang="en-US" sz="2300" dirty="0" err="1"/>
              <a:t>liq</a:t>
            </a:r>
            <a:r>
              <a:rPr lang="en-US" sz="2300" dirty="0"/>
              <a:t>/</a:t>
            </a:r>
            <a:r>
              <a:rPr lang="en-US" sz="2300" dirty="0" err="1"/>
              <a:t>bankr</a:t>
            </a:r>
            <a:r>
              <a:rPr lang="en-US" sz="2300" dirty="0"/>
              <a:t>), Ch 12 (farm debt) or Ch 13 (individual bankruptcy) if no private trustee is willing</a:t>
            </a:r>
          </a:p>
          <a:p>
            <a:r>
              <a:rPr lang="en-US" sz="2300" dirty="0"/>
              <a:t>Trustees are paid on a commission basis (percentage of distributions)</a:t>
            </a:r>
          </a:p>
        </p:txBody>
      </p:sp>
    </p:spTree>
    <p:extLst>
      <p:ext uri="{BB962C8B-B14F-4D97-AF65-F5344CB8AC3E}">
        <p14:creationId xmlns:p14="http://schemas.microsoft.com/office/powerpoint/2010/main" val="2384349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board on a wooden surface&#10;&#10;Description automatically generated with medium confidence">
            <a:extLst>
              <a:ext uri="{FF2B5EF4-FFF2-40B4-BE49-F238E27FC236}">
                <a16:creationId xmlns:a16="http://schemas.microsoft.com/office/drawing/2014/main" id="{3F951FDB-E0D1-354B-8624-6210F951564D}"/>
              </a:ext>
            </a:extLst>
          </p:cNvPr>
          <p:cNvPicPr>
            <a:picLocks noChangeAspect="1"/>
          </p:cNvPicPr>
          <p:nvPr/>
        </p:nvPicPr>
        <p:blipFill rotWithShape="1">
          <a:blip r:embed="rId2"/>
          <a:srcRect l="8775" r="2321" b="1"/>
          <a:stretch/>
        </p:blipFill>
        <p:spPr>
          <a:xfrm>
            <a:off x="21" y="11"/>
            <a:ext cx="12191979" cy="6857989"/>
          </a:xfrm>
          <a:prstGeom prst="rect">
            <a:avLst/>
          </a:prstGeom>
        </p:spPr>
      </p:pic>
      <p:sp>
        <p:nvSpPr>
          <p:cNvPr id="2" name="TextBox 1">
            <a:extLst>
              <a:ext uri="{FF2B5EF4-FFF2-40B4-BE49-F238E27FC236}">
                <a16:creationId xmlns:a16="http://schemas.microsoft.com/office/drawing/2014/main" id="{1E17EB59-30E7-E240-9A18-F6EA5FD21147}"/>
              </a:ext>
            </a:extLst>
          </p:cNvPr>
          <p:cNvSpPr txBox="1"/>
          <p:nvPr/>
        </p:nvSpPr>
        <p:spPr>
          <a:xfrm>
            <a:off x="1746607" y="2016690"/>
            <a:ext cx="7643973" cy="1831271"/>
          </a:xfrm>
          <a:prstGeom prst="rect">
            <a:avLst/>
          </a:prstGeom>
          <a:noFill/>
        </p:spPr>
        <p:txBody>
          <a:bodyPr wrap="square" rtlCol="0">
            <a:spAutoFit/>
          </a:bodyPr>
          <a:lstStyle/>
          <a:p>
            <a:pPr algn="ctr">
              <a:lnSpc>
                <a:spcPct val="90000"/>
              </a:lnSpc>
              <a:spcBef>
                <a:spcPct val="0"/>
              </a:spcBef>
              <a:spcAft>
                <a:spcPts val="600"/>
              </a:spcAft>
            </a:pPr>
            <a:r>
              <a:rPr lang="en-US" sz="4000" b="1" dirty="0">
                <a:solidFill>
                  <a:schemeClr val="accent1">
                    <a:alpha val="80000"/>
                  </a:schemeClr>
                </a:solidFill>
              </a:rPr>
              <a:t>We need to rethink insolvency law: </a:t>
            </a:r>
          </a:p>
          <a:p>
            <a:pPr algn="ctr">
              <a:lnSpc>
                <a:spcPct val="90000"/>
              </a:lnSpc>
              <a:spcBef>
                <a:spcPct val="0"/>
              </a:spcBef>
              <a:spcAft>
                <a:spcPts val="600"/>
              </a:spcAft>
            </a:pPr>
            <a:r>
              <a:rPr lang="en-US" sz="4000" b="1" dirty="0">
                <a:solidFill>
                  <a:schemeClr val="accent1">
                    <a:alpha val="80000"/>
                  </a:schemeClr>
                </a:solidFill>
              </a:rPr>
              <a:t>let’s start with a blank slate and a wholesale review</a:t>
            </a:r>
          </a:p>
        </p:txBody>
      </p:sp>
    </p:spTree>
    <p:extLst>
      <p:ext uri="{BB962C8B-B14F-4D97-AF65-F5344CB8AC3E}">
        <p14:creationId xmlns:p14="http://schemas.microsoft.com/office/powerpoint/2010/main" val="4227561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TotalTime>
  <Words>751</Words>
  <Application>Microsoft Macintosh PowerPoint</Application>
  <PresentationFormat>Widescreen</PresentationFormat>
  <Paragraphs>69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Michael Murray FAAL   Jason Harris FAAL</vt:lpstr>
      <vt:lpstr>Problems with the current system</vt:lpstr>
      <vt:lpstr>The economic reality of insolvency</vt:lpstr>
      <vt:lpstr>Rise of the zombies?</vt:lpstr>
      <vt:lpstr>The insolvency narrative</vt:lpstr>
      <vt:lpstr>PowerPoint Presentation</vt:lpstr>
      <vt:lpstr>Challenges for the insolvency profession</vt:lpstr>
      <vt:lpstr>Other regulatory models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 reality of insolvency</dc:title>
  <dc:creator>Jason Harris</dc:creator>
  <cp:lastModifiedBy>Jason Harris</cp:lastModifiedBy>
  <cp:revision>22</cp:revision>
  <dcterms:created xsi:type="dcterms:W3CDTF">2021-07-31T02:22:40Z</dcterms:created>
  <dcterms:modified xsi:type="dcterms:W3CDTF">2021-08-01T09:07:17Z</dcterms:modified>
</cp:coreProperties>
</file>